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2"/>
  </p:notesMasterIdLst>
  <p:sldIdLst>
    <p:sldId id="257" r:id="rId2"/>
    <p:sldId id="258" r:id="rId3"/>
    <p:sldId id="261" r:id="rId4"/>
    <p:sldId id="268" r:id="rId5"/>
    <p:sldId id="267" r:id="rId6"/>
    <p:sldId id="265" r:id="rId7"/>
    <p:sldId id="269" r:id="rId8"/>
    <p:sldId id="270" r:id="rId9"/>
    <p:sldId id="262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>
        <p:scale>
          <a:sx n="66" d="100"/>
          <a:sy n="66" d="100"/>
        </p:scale>
        <p:origin x="-2934" y="-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</c:v>
                </c:pt>
              </c:strCache>
            </c:strRef>
          </c:tx>
          <c:dLbls>
            <c:dLbl>
              <c:idx val="0"/>
              <c:layout>
                <c:manualLayout>
                  <c:x val="-3.083878642304948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smtClean="0"/>
                      <a:t>608,5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2.3582601382331793E-2"/>
                  <c:y val="6.837558980676096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286,0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0.11609896065147983"/>
                  <c:y val="1.709389745169022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44 677,0</a:t>
                    </a:r>
                  </a:p>
                </c:rich>
              </c:tx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5657.8</c:v>
                </c:pt>
                <c:pt idx="1">
                  <c:v>4.2</c:v>
                </c:pt>
                <c:pt idx="2">
                  <c:v>15253.8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0.10158659057004478"/>
                  <c:y val="4.786291286473302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ru-RU" baseline="0" smtClean="0"/>
                      <a:t> </a:t>
                    </a:r>
                    <a:r>
                      <a:rPr lang="ru-RU" baseline="0" smtClean="0"/>
                      <a:t>702,1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0793295285022487E-2"/>
                  <c:y val="-6.837558980676096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508,6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-1.709389745169022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44 049,4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7302.8</c:v>
                </c:pt>
                <c:pt idx="1">
                  <c:v>99.7</c:v>
                </c:pt>
                <c:pt idx="2">
                  <c:v>15253.8</c:v>
                </c:pt>
              </c:numCache>
            </c:numRef>
          </c:val>
        </c:ser>
        <c:axId val="102180352"/>
        <c:axId val="102181888"/>
      </c:barChart>
      <c:catAx>
        <c:axId val="102180352"/>
        <c:scaling>
          <c:orientation val="minMax"/>
        </c:scaling>
        <c:axPos val="b"/>
        <c:tickLblPos val="nextTo"/>
        <c:crossAx val="102181888"/>
        <c:crosses val="autoZero"/>
        <c:auto val="1"/>
        <c:lblAlgn val="ctr"/>
        <c:lblOffset val="100"/>
      </c:catAx>
      <c:valAx>
        <c:axId val="102181888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02180352"/>
        <c:crosses val="autoZero"/>
        <c:crossBetween val="between"/>
      </c:valAx>
      <c:spPr>
        <a:ln>
          <a:solidFill>
            <a:schemeClr val="bg2">
              <a:lumMod val="50000"/>
            </a:schemeClr>
          </a:solidFill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43424942311449038"/>
          <c:y val="1.9270103405174084E-3"/>
          <c:w val="0.48091206531935976"/>
          <c:h val="0.92740471869328711"/>
        </c:manualLayout>
      </c:layout>
      <c:bar3DChart>
        <c:barDir val="bar"/>
        <c:grouping val="percentStacked"/>
        <c:ser>
          <c:idx val="1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  <a:r>
                      <a:rPr lang="ru-RU" baseline="0" dirty="0" smtClean="0">
                        <a:latin typeface="Times New Roman" pitchFamily="18" charset="0"/>
                        <a:cs typeface="Times New Roman" pitchFamily="18" charset="0"/>
                      </a:rPr>
                      <a:t> 752,2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Times New Roman" pitchFamily="18" charset="0"/>
                        <a:cs typeface="Times New Roman" pitchFamily="18" charset="0"/>
                      </a:rPr>
                      <a:t>1,0</a:t>
                    </a:r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26</a:t>
                    </a:r>
                    <a:r>
                      <a:rPr lang="ru-RU" baseline="0" dirty="0" smtClean="0">
                        <a:latin typeface="Times New Roman" pitchFamily="18" charset="0"/>
                        <a:cs typeface="Times New Roman" pitchFamily="18" charset="0"/>
                      </a:rPr>
                      <a:t> 984,5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3.2599736583861427E-3"/>
                  <c:y val="-1.568616472037456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462,1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93,3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5"/>
              <c:layout>
                <c:manualLayout>
                  <c:x val="3.3208800332088003E-3"/>
                  <c:y val="-2.41984271022382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1,0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31,1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"Комплексное развитие транспортной инфраструктуры"</c:v>
                </c:pt>
                <c:pt idx="1">
                  <c:v>"Противодействие экстремизму и профилактика терроризма"</c:v>
                </c:pt>
                <c:pt idx="2">
                  <c:v>"Создание условий для обеспечения качественными услугами ЖКХ и благоустройства"</c:v>
                </c:pt>
                <c:pt idx="3">
                  <c:v>"Устойчивое развитие сельских территорий"</c:v>
                </c:pt>
                <c:pt idx="4">
                  <c:v>"Энергосбережение и повышение энергетической эффективности"</c:v>
                </c:pt>
                <c:pt idx="5">
                  <c:v>"Создание благоприятного предпринимательского климата"</c:v>
                </c:pt>
                <c:pt idx="6">
                  <c:v>Создание условий для обеспечения безопасности жизнедеятельности населения"</c:v>
                </c:pt>
              </c:strCache>
            </c:strRef>
          </c:cat>
          <c:val>
            <c:numRef>
              <c:f>Лист1!$B$2:$B$8</c:f>
              <c:numCache>
                <c:formatCode>#,##0.00</c:formatCode>
                <c:ptCount val="7"/>
                <c:pt idx="0">
                  <c:v>17752.2</c:v>
                </c:pt>
                <c:pt idx="1">
                  <c:v>1</c:v>
                </c:pt>
                <c:pt idx="2">
                  <c:v>26984.5</c:v>
                </c:pt>
                <c:pt idx="3">
                  <c:v>462.1</c:v>
                </c:pt>
                <c:pt idx="4">
                  <c:v>93.3</c:v>
                </c:pt>
                <c:pt idx="5">
                  <c:v>1</c:v>
                </c:pt>
                <c:pt idx="6">
                  <c:v>31.1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17</a:t>
                    </a:r>
                    <a:r>
                      <a:rPr lang="ru-RU" baseline="0" dirty="0" smtClean="0">
                        <a:latin typeface="Times New Roman" pitchFamily="18" charset="0"/>
                        <a:cs typeface="Times New Roman" pitchFamily="18" charset="0"/>
                      </a:rPr>
                      <a:t> 691,8</a:t>
                    </a:r>
                    <a:endParaRPr lang="ru-RU" dirty="0" smtClean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Times New Roman" pitchFamily="18" charset="0"/>
                        <a:cs typeface="Times New Roman" pitchFamily="18" charset="0"/>
                      </a:rPr>
                      <a:t>1,0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26</a:t>
                    </a:r>
                    <a:r>
                      <a:rPr lang="ru-RU" baseline="0" dirty="0" smtClean="0">
                        <a:latin typeface="Times New Roman" pitchFamily="18" charset="0"/>
                        <a:cs typeface="Times New Roman" pitchFamily="18" charset="0"/>
                      </a:rPr>
                      <a:t> 329,2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0"/>
                  <c:y val="-1.334703230938223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462,0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93,2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Times New Roman" pitchFamily="18" charset="0"/>
                        <a:cs typeface="Times New Roman" pitchFamily="18" charset="0"/>
                      </a:rPr>
                      <a:t>1,0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31,1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"Комплексное развитие транспортной инфраструктуры"</c:v>
                </c:pt>
                <c:pt idx="1">
                  <c:v>"Противодействие экстремизму и профилактика терроризма"</c:v>
                </c:pt>
                <c:pt idx="2">
                  <c:v>"Создание условий для обеспечения качественными услугами ЖКХ и благоустройства"</c:v>
                </c:pt>
                <c:pt idx="3">
                  <c:v>"Устойчивое развитие сельских территорий"</c:v>
                </c:pt>
                <c:pt idx="4">
                  <c:v>"Энергосбережение и повышение энергетической эффективности"</c:v>
                </c:pt>
                <c:pt idx="5">
                  <c:v>"Создание благоприятного предпринимательского климата"</c:v>
                </c:pt>
                <c:pt idx="6">
                  <c:v>Создание условий для обеспечения безопасности жизнедеятельности населения"</c:v>
                </c:pt>
              </c:strCache>
            </c:strRef>
          </c:cat>
          <c:val>
            <c:numRef>
              <c:f>Лист1!$C$2:$C$8</c:f>
              <c:numCache>
                <c:formatCode>#,##0.00</c:formatCode>
                <c:ptCount val="7"/>
                <c:pt idx="0">
                  <c:v>17691.8</c:v>
                </c:pt>
                <c:pt idx="1">
                  <c:v>1</c:v>
                </c:pt>
                <c:pt idx="2">
                  <c:v>26329.200000000001</c:v>
                </c:pt>
                <c:pt idx="3">
                  <c:v>462</c:v>
                </c:pt>
                <c:pt idx="4">
                  <c:v>93.2</c:v>
                </c:pt>
                <c:pt idx="5">
                  <c:v>1</c:v>
                </c:pt>
                <c:pt idx="6">
                  <c:v>31.1</c:v>
                </c:pt>
              </c:numCache>
            </c:numRef>
          </c:val>
        </c:ser>
        <c:shape val="cylinder"/>
        <c:axId val="112983424"/>
        <c:axId val="114971776"/>
        <c:axId val="0"/>
      </c:bar3DChart>
      <c:catAx>
        <c:axId val="112983424"/>
        <c:scaling>
          <c:orientation val="minMax"/>
        </c:scaling>
        <c:axPos val="l"/>
        <c:minorGridlines/>
        <c:numFmt formatCode="General" sourceLinked="1"/>
        <c:majorTickMark val="none"/>
        <c:tickLblPos val="nextTo"/>
        <c:txPr>
          <a:bodyPr/>
          <a:lstStyle/>
          <a:p>
            <a:pPr algn="r">
              <a:defRPr sz="1200" kern="600" baseline="0"/>
            </a:pPr>
            <a:endParaRPr lang="ru-RU"/>
          </a:p>
        </c:txPr>
        <c:crossAx val="114971776"/>
        <c:crosses val="autoZero"/>
        <c:auto val="1"/>
        <c:lblAlgn val="ctr"/>
        <c:lblOffset val="100"/>
      </c:catAx>
      <c:valAx>
        <c:axId val="114971776"/>
        <c:scaling>
          <c:orientation val="minMax"/>
        </c:scaling>
        <c:delete val="1"/>
        <c:axPos val="b"/>
        <c:majorGridlines/>
        <c:numFmt formatCode="0%" sourceLinked="1"/>
        <c:tickLblPos val="nextTo"/>
        <c:crossAx val="112983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72597816536383"/>
          <c:y val="0"/>
          <c:w val="9.2740218346361675E-2"/>
          <c:h val="0.24931409054004902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78901-6C2D-489D-B30B-7DCF266558A2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3CDA4-94AE-4248-A2AC-7DA45589C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Chistikovskoe@admin-smolensk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ctrTitle"/>
          </p:nvPr>
        </p:nvSpPr>
        <p:spPr>
          <a:xfrm>
            <a:off x="857224" y="1643050"/>
            <a:ext cx="7772400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3286124"/>
            <a:ext cx="6929486" cy="185738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Чистиковское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сельское поселение</a:t>
            </a:r>
          </a:p>
          <a:p>
            <a:pPr algn="ctr">
              <a:spcBef>
                <a:spcPts val="0"/>
              </a:spcBef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Руднянского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района</a:t>
            </a:r>
          </a:p>
          <a:p>
            <a:pPr algn="ctr">
              <a:spcBef>
                <a:spcPts val="0"/>
              </a:spcBef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Смоленской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области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1214422"/>
            <a:ext cx="4929222" cy="16430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928670"/>
            <a:ext cx="5357850" cy="142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0"/>
            <a:ext cx="3286148" cy="78579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Контакты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714356"/>
            <a:ext cx="8715436" cy="5857916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algn="just">
              <a:buNone/>
            </a:pP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Панфилов Александр Алексеевич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400" b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400" b="1" dirty="0" smtClean="0"/>
              <a:t>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Chistikovskoe@admin-smolensk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Специалисты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Муниципальная практика\1666113914_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214554"/>
            <a:ext cx="714379" cy="72031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2285992"/>
            <a:ext cx="1500198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(48141) 5-50-39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Desktop\Муниципальная практика\1666113914_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929198"/>
            <a:ext cx="714379" cy="64888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14480" y="4857760"/>
            <a:ext cx="1571636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(48141) 5-50-11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PdsZmmaeCB8.jpg"/>
          <p:cNvPicPr>
            <a:picLocks noChangeAspect="1" noChangeArrowheads="1"/>
          </p:cNvPicPr>
          <p:nvPr/>
        </p:nvPicPr>
        <p:blipFill>
          <a:blip r:embed="rId4" cstate="print"/>
          <a:srcRect l="12890"/>
          <a:stretch>
            <a:fillRect/>
          </a:stretch>
        </p:blipFill>
        <p:spPr bwMode="auto">
          <a:xfrm>
            <a:off x="4714876" y="1142984"/>
            <a:ext cx="3434347" cy="3071834"/>
          </a:xfrm>
          <a:prstGeom prst="rect">
            <a:avLst/>
          </a:prstGeom>
          <a:noFill/>
        </p:spPr>
      </p:pic>
      <p:pic>
        <p:nvPicPr>
          <p:cNvPr id="11" name="Picture 2" descr="C:\Users\User\Desktop\Муниципальная практика\1666113914_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5500702"/>
            <a:ext cx="714379" cy="64888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000628" y="5429264"/>
            <a:ext cx="1571636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(48141)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5-50-39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tabLst>
                <a:tab pos="2774950" algn="l"/>
              </a:tabLst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Основные показатели</a:t>
            </a:r>
            <a:br>
              <a:rPr lang="ru-RU" sz="18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Чистиковского сельского поселения</a:t>
            </a:r>
            <a:b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Руднянского района Смоленской области за 2023 год</a:t>
            </a:r>
            <a:r>
              <a:rPr lang="ru-RU" dirty="0" smtClean="0">
                <a:solidFill>
                  <a:schemeClr val="accent1"/>
                </a:solidFill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accent1"/>
                </a:solidFill>
                <a:cs typeface="Arial" panose="020B0604020202020204" pitchFamily="34" charset="0"/>
              </a:rPr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14414" y="1214422"/>
          <a:ext cx="3643338" cy="371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40"/>
                <a:gridCol w="1714498"/>
              </a:tblGrid>
              <a:tr h="404118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состав территории сельского поселения входят следующие населенные пункты: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106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 деревня Чистик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- Административный центр</a:t>
                      </a:r>
                    </a:p>
                    <a:p>
                      <a:pPr>
                        <a:buNone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сельского поселения </a:t>
                      </a:r>
                    </a:p>
                    <a:p>
                      <a:pPr>
                        <a:buNone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2) деревня Анцифорово;</a:t>
                      </a:r>
                    </a:p>
                    <a:p>
                      <a:pPr marL="0" fontAlgn="t">
                        <a:spcBef>
                          <a:spcPts val="0"/>
                        </a:spcBef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3) деревня Высокая Жарь;</a:t>
                      </a:r>
                    </a:p>
                    <a:p>
                      <a:pPr>
                        <a:buNone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4) деревня Горбуши;</a:t>
                      </a:r>
                    </a:p>
                    <a:p>
                      <a:pPr>
                        <a:buNone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5) деревня Гранки;</a:t>
                      </a:r>
                    </a:p>
                    <a:p>
                      <a:pPr>
                        <a:buNone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6) деревня Дворище;</a:t>
                      </a:r>
                    </a:p>
                    <a:p>
                      <a:pPr>
                        <a:buNone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7) деревня Дуброво;</a:t>
                      </a:r>
                    </a:p>
                    <a:p>
                      <a:pPr>
                        <a:buNone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8) деревня Ельня;</a:t>
                      </a:r>
                    </a:p>
                    <a:p>
                      <a:pPr>
                        <a:buNone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9) деревня Живолево;</a:t>
                      </a:r>
                    </a:p>
                    <a:p>
                      <a:pPr>
                        <a:buNone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10) деревня Заготино;</a:t>
                      </a:r>
                    </a:p>
                    <a:p>
                      <a:pPr>
                        <a:buNone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11) деревня Игнатовка;</a:t>
                      </a:r>
                    </a:p>
                    <a:p>
                      <a:pPr>
                        <a:buNone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12) деревня Кисловка;</a:t>
                      </a:r>
                    </a:p>
                    <a:p>
                      <a:pPr>
                        <a:buNone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13) деревня Концы;</a:t>
                      </a:r>
                    </a:p>
                    <a:p>
                      <a:pPr>
                        <a:buNone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14) деревня Коробаново;</a:t>
                      </a:r>
                    </a:p>
                    <a:p>
                      <a:pPr>
                        <a:buNone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15) деревня Кочаны;</a:t>
                      </a:r>
                    </a:p>
                    <a:p>
                      <a:pPr>
                        <a:buNone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16) деревня Лелеквинская;</a:t>
                      </a:r>
                    </a:p>
                    <a:p>
                      <a:pPr>
                        <a:buNone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17) деревня Лешно;</a:t>
                      </a:r>
                    </a:p>
                    <a:p>
                      <a:pPr>
                        <a:buNone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18) деревня Молево;</a:t>
                      </a:r>
                    </a:p>
                    <a:p>
                      <a:pPr>
                        <a:buNone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19) деревня Морозовка;</a:t>
                      </a:r>
                    </a:p>
                    <a:p>
                      <a:pPr>
                        <a:buNone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20) деревня Москаленки;</a:t>
                      </a:r>
                    </a:p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21) деревня Надва;</a:t>
                      </a:r>
                      <a:endParaRPr kumimoji="0" lang="ru-RU" sz="9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9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22) деревня Обурог;</a:t>
                      </a:r>
                    </a:p>
                    <a:p>
                      <a:r>
                        <a:rPr kumimoji="0" lang="ru-RU" sz="9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23) деревня Ордовка;</a:t>
                      </a:r>
                    </a:p>
                    <a:p>
                      <a:r>
                        <a:rPr kumimoji="0" lang="ru-RU" sz="9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24) деревня Осяпы;</a:t>
                      </a:r>
                    </a:p>
                    <a:p>
                      <a:r>
                        <a:rPr kumimoji="0" lang="ru-RU" sz="9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25) деревня Пальцево;</a:t>
                      </a:r>
                    </a:p>
                    <a:p>
                      <a:r>
                        <a:rPr kumimoji="0" lang="ru-RU" sz="9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26) деревня Плоское;</a:t>
                      </a:r>
                    </a:p>
                    <a:p>
                      <a:r>
                        <a:rPr kumimoji="0" lang="ru-RU" sz="9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27) деревня Приволье;</a:t>
                      </a:r>
                    </a:p>
                    <a:p>
                      <a:r>
                        <a:rPr kumimoji="0" lang="ru-RU" sz="9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28) деревня Рассвет;</a:t>
                      </a:r>
                    </a:p>
                    <a:p>
                      <a:r>
                        <a:rPr kumimoji="0" lang="ru-RU" sz="9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29) деревня Рокот;</a:t>
                      </a:r>
                    </a:p>
                    <a:p>
                      <a:r>
                        <a:rPr kumimoji="0" lang="ru-RU" sz="9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30) деревня Рыжиково;</a:t>
                      </a:r>
                    </a:p>
                    <a:p>
                      <a:r>
                        <a:rPr kumimoji="0" lang="ru-RU" sz="9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31) деревня Слобода;</a:t>
                      </a:r>
                    </a:p>
                    <a:p>
                      <a:r>
                        <a:rPr kumimoji="0" lang="ru-RU" sz="9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32) деревня Смолиговка;</a:t>
                      </a:r>
                    </a:p>
                    <a:p>
                      <a:r>
                        <a:rPr kumimoji="0" lang="ru-RU" sz="9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33) деревня Смоляки;</a:t>
                      </a:r>
                    </a:p>
                    <a:p>
                      <a:r>
                        <a:rPr kumimoji="0" lang="ru-RU" sz="9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34) деревня Сташки;</a:t>
                      </a:r>
                    </a:p>
                    <a:p>
                      <a:r>
                        <a:rPr kumimoji="0" lang="ru-RU" sz="9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35) деревня Сташково;</a:t>
                      </a:r>
                    </a:p>
                    <a:p>
                      <a:r>
                        <a:rPr kumimoji="0" lang="ru-RU" sz="9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36) деревня Сутоки;</a:t>
                      </a:r>
                    </a:p>
                    <a:p>
                      <a:r>
                        <a:rPr kumimoji="0" lang="ru-RU" sz="9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37) деревня Суфляново;</a:t>
                      </a:r>
                    </a:p>
                    <a:p>
                      <a:r>
                        <a:rPr kumimoji="0" lang="ru-RU" sz="9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38) деревня Тетери;</a:t>
                      </a:r>
                    </a:p>
                    <a:p>
                      <a:r>
                        <a:rPr kumimoji="0" lang="ru-RU" sz="9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39) деревня Трегубовка;</a:t>
                      </a:r>
                    </a:p>
                    <a:p>
                      <a:r>
                        <a:rPr kumimoji="0" lang="ru-RU" sz="9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40) деревня Удовки;</a:t>
                      </a:r>
                    </a:p>
                    <a:p>
                      <a:r>
                        <a:rPr kumimoji="0" lang="ru-RU" sz="9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41) деревня Холмок;</a:t>
                      </a:r>
                    </a:p>
                    <a:p>
                      <a:r>
                        <a:rPr kumimoji="0" lang="ru-RU" sz="9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42) деревня Шеровичи.</a:t>
                      </a:r>
                    </a:p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1142976" y="5143512"/>
            <a:ext cx="1967927" cy="957017"/>
            <a:chOff x="5456460" y="1660415"/>
            <a:chExt cx="1969922" cy="957987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56460" y="1660419"/>
              <a:ext cx="459086" cy="459086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706660" y="1660418"/>
              <a:ext cx="459086" cy="459086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53925" y="1660418"/>
              <a:ext cx="459086" cy="459086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04125" y="1660417"/>
              <a:ext cx="459086" cy="459086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56460" y="2159316"/>
              <a:ext cx="459086" cy="459086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706660" y="2159315"/>
              <a:ext cx="459086" cy="459086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53925" y="2159315"/>
              <a:ext cx="459086" cy="459086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04125" y="2159314"/>
              <a:ext cx="459086" cy="459086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69831" y="1660416"/>
              <a:ext cx="459086" cy="459086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20031" y="1660415"/>
              <a:ext cx="459086" cy="459086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67296" y="1660415"/>
              <a:ext cx="459086" cy="459086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69831" y="2159313"/>
              <a:ext cx="459086" cy="459086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20031" y="2159312"/>
              <a:ext cx="459086" cy="459086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67296" y="2159312"/>
              <a:ext cx="459086" cy="459086"/>
            </a:xfrm>
            <a:prstGeom prst="rect">
              <a:avLst/>
            </a:prstGeom>
          </p:spPr>
        </p:pic>
      </p:grpSp>
      <p:sp>
        <p:nvSpPr>
          <p:cNvPr id="22" name="Прямоугольник 21"/>
          <p:cNvSpPr/>
          <p:nvPr/>
        </p:nvSpPr>
        <p:spPr>
          <a:xfrm>
            <a:off x="3071802" y="5143512"/>
            <a:ext cx="914400" cy="914400"/>
          </a:xfrm>
          <a:prstGeom prst="rect">
            <a:avLst/>
          </a:prstGeom>
          <a:noFill/>
          <a:ln>
            <a:gradFill>
              <a:gsLst>
                <a:gs pos="0">
                  <a:schemeClr val="bg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3,4 тыс.чел.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43636" y="1285860"/>
            <a:ext cx="1928826" cy="50006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51 958,7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72330" y="3500438"/>
            <a:ext cx="1928826" cy="57150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53 000,5  тыс.руб.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72066" y="4572008"/>
            <a:ext cx="1928826" cy="50006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1 041,8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4286248" y="5214950"/>
          <a:ext cx="4500594" cy="8572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238"/>
                <a:gridCol w="2700356"/>
              </a:tblGrid>
              <a:tr h="495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униципальный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долг</a:t>
                      </a:r>
                      <a:endParaRPr lang="ru-RU" sz="11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663" marR="92663" marT="46333" marB="4633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Просроченная кредиторская задолженность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663" marR="92663" marT="46333" marB="4633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18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</a:t>
                      </a: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руб.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</a:t>
                      </a: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руб.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C:\Users\User\Desktop\1685292937_polinka-top-p-pribil-kartinki-dlya-prezentatsii-krasivo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857364"/>
            <a:ext cx="1928826" cy="1157296"/>
          </a:xfrm>
          <a:prstGeom prst="rect">
            <a:avLst/>
          </a:prstGeom>
          <a:noFill/>
        </p:spPr>
      </p:pic>
      <p:pic>
        <p:nvPicPr>
          <p:cNvPr id="4" name="Picture 3" descr="C:\Users\User\Desktop\YRwTT4IX4f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071678"/>
            <a:ext cx="1857388" cy="1285884"/>
          </a:xfrm>
          <a:prstGeom prst="rect">
            <a:avLst/>
          </a:prstGeom>
          <a:noFill/>
        </p:spPr>
      </p:pic>
      <p:pic>
        <p:nvPicPr>
          <p:cNvPr id="6" name="Picture 4" descr="C:\Users\User\Desktop\e68ca572cea1b10142bd09307cdb2a7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071810"/>
            <a:ext cx="2110927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922606" cy="5825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оходы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14414" y="857232"/>
            <a:ext cx="7143800" cy="17145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плане 51 571 445,52 руб.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исполнены на 51 958 685,02 руб., или на 100,7%.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571604" y="2571744"/>
          <a:ext cx="7000924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715272" y="2571744"/>
            <a:ext cx="121444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922606" cy="5825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оходы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928670"/>
          <a:ext cx="8215369" cy="5682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32"/>
                <a:gridCol w="2286016"/>
                <a:gridCol w="1357321"/>
              </a:tblGrid>
              <a:tr h="38857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51 958 685,02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5810">
                <a:tc>
                  <a:txBody>
                    <a:bodyPr/>
                    <a:lstStyle/>
                    <a:p>
                      <a:r>
                        <a:rPr lang="ru-RU" sz="1400" b="1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smtClean="0">
                          <a:latin typeface="Times New Roman" pitchFamily="18" charset="0"/>
                          <a:cs typeface="Times New Roman" pitchFamily="18" charset="0"/>
                        </a:rPr>
                        <a:t>000 1 00 00000 00 0000 000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7 909 270,96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100 1 03 00000 00  0000 000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028 292,91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67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182 1 01 02000 01 0000 110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2 170 956,27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296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182 1 05 00000 00 0000 000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4 544,21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95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182 1 06 00000 00 0000 000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1 989 729,83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857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ИМУЩЕСТВА,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НАХОДЯЩЕГОСЯ В ГОСУДАРСТВЕННОЙ И МУНИЦИПАЛЬНОЙ СОБСТВЕННОСТИ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915 1 11 00000 00 0000 000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207 185,24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72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915 1 14 00000 00 0000 000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508 562,50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862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915 2 00 00000 00 0000 000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049 414,06</a:t>
                      </a:r>
                    </a:p>
                  </a:txBody>
                  <a:tcPr/>
                </a:tc>
              </a:tr>
              <a:tr h="38857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бюджетам субъектов Российской Федерации и муниципальных образований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915 2 02 10000 00 0000 151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5 987 800,00</a:t>
                      </a:r>
                    </a:p>
                  </a:txBody>
                  <a:tcPr/>
                </a:tc>
              </a:tr>
              <a:tr h="49628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915 2 02 20000 00 0000 150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37 705 814,06</a:t>
                      </a:r>
                    </a:p>
                  </a:txBody>
                  <a:tcPr/>
                </a:tc>
              </a:tr>
              <a:tr h="38857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на осуществление первичного воинского учета органами местного самоуправления поселений, муниципальных и городских округов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915 2 02 35118 00 0000 150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355 800,00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115328" cy="78581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плане 53 846 619,86 руб. исполнены на  53 000 470,79 руб., или на 98,4%.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714488"/>
            <a:ext cx="83582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0100 -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общегосударственные вопросы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0102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функционирование высшего должностного лица субъекта Российской Федерации и муниципального образования при плане 859 800,00 руб. исполнено 859 766,00 или 100,0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0104 - функционирование местных администраций при плане 6 644 500,00 руб. исполнено 6 544 299,52 руб. или 98,5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0106 - обеспечение деятельности органов финансово-бюджетного надзора при плане 29 400,00 руб. исполнено 29 400,00 руб. или 100,0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0111- резервные фонды при плане 30 000,00 руб. исполнено 0,0руб. или 0,0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0113 - другие общегосударственные вопросы при плане 1000,00 руб. исполнено 1000,00 или 100,0%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115328" cy="554528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0203 - мобилизационная и вневойсковая подготовка: при плане 355 800,00 руб. исполнено 355 800,00 руб. или 100,0%.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0400- национальная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экономика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0405 - сельское хозяйство и рыболовство при плане 3 123 442,70 руб. исполнено 3 123 420,99 руб. или 100,0%.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0409 - дорожное хозяйство (дорожные фонды) при плане 17 752 189,00 руб. исполнено 17 691 791 руб. или 99,7%.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0412-другие вопросы в области национальной экономики: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поддержка предпринимательства при плане 1 000,00руб исполнено 1 000,00руб или 100%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мероприятия по землеустройству и землепользованию при плане 62676,82 руб. исполнено 62 518,59 или 99,7%.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500042"/>
            <a:ext cx="41434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0200- Национальная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оборона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115328" cy="2357454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0501- жилищное хозяйство: при плане 467 600,00 руб. исполнено 462 038,46 руб. или 98,8 %;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0502 - коммунальное хозяйство: при плане 22 086 511,34 руб. исполнено 23 729 602,69 руб. или 99,6 %;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0503 - благоустройство: при плане 1 830 800 руб. исполнено 1 809 613,42 руб. или 98,80%;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500042"/>
            <a:ext cx="67151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0500 – Жилищно-коммунальное хозяйство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3" name="Picture 5" descr="C:\Users\User\Desktop\72a41b993ac4fa6c4ebd5ead177401d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286124"/>
            <a:ext cx="5445115" cy="3294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115328" cy="571504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1001- пенсионное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плане 425 800,00 руб. исполнено 425772,00 руб. или 100,00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%;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1100 – Физическая культура и спорт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1101 - физическая культура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плане 180 600,00руб.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Исполнено 180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600,00 или 100,0%.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500042"/>
            <a:ext cx="67151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1000 – Социальная политика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User\Desktop\603fc15120e48962796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500306"/>
            <a:ext cx="3548259" cy="2365747"/>
          </a:xfrm>
          <a:prstGeom prst="rect">
            <a:avLst/>
          </a:prstGeom>
          <a:noFill/>
        </p:spPr>
      </p:pic>
      <p:pic>
        <p:nvPicPr>
          <p:cNvPr id="26627" name="Picture 3" descr="C:\Users\User\Desktop\pressmaster1507003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714488"/>
            <a:ext cx="3605026" cy="2405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208358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Управление бюджетными расходами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программ за 2023 год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928662" y="1571612"/>
          <a:ext cx="7791474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572264" y="1142984"/>
            <a:ext cx="135732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(тыс.руб.)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501</TotalTime>
  <Words>593</Words>
  <PresentationFormat>Экран (4:3)</PresentationFormat>
  <Paragraphs>177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        </vt:lpstr>
      <vt:lpstr>  Основные показатели муниципального образования Чистиковского сельского поселения Руднянского района Смоленской области за 2023 год </vt:lpstr>
      <vt:lpstr>Доходы</vt:lpstr>
      <vt:lpstr>Доходы</vt:lpstr>
      <vt:lpstr>Расходы</vt:lpstr>
      <vt:lpstr>Слайд 6</vt:lpstr>
      <vt:lpstr>Слайд 7</vt:lpstr>
      <vt:lpstr>Слайд 8</vt:lpstr>
      <vt:lpstr> Управление бюджетными расходами        в разрезе муниципальных программ за 2023 год</vt:lpstr>
      <vt:lpstr>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Муниципальные финансы «Управление бюджетными доходами и расходами» </dc:title>
  <cp:lastModifiedBy>User</cp:lastModifiedBy>
  <cp:revision>122</cp:revision>
  <dcterms:modified xsi:type="dcterms:W3CDTF">2024-04-25T09:49:08Z</dcterms:modified>
</cp:coreProperties>
</file>